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35" r:id="rId4"/>
    <p:sldId id="297" r:id="rId5"/>
    <p:sldId id="299" r:id="rId6"/>
    <p:sldId id="333" r:id="rId7"/>
    <p:sldId id="338" r:id="rId8"/>
    <p:sldId id="339" r:id="rId9"/>
    <p:sldId id="340" r:id="rId10"/>
    <p:sldId id="341" r:id="rId11"/>
    <p:sldId id="337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99"/>
    <a:srgbClr val="0066FF"/>
    <a:srgbClr val="FFFF00"/>
    <a:srgbClr val="FFCC00"/>
    <a:srgbClr val="0099FF"/>
    <a:srgbClr val="FFFF66"/>
    <a:srgbClr val="7405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70" d="100"/>
          <a:sy n="70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4D2F8-DFB6-4802-900C-9F4725871E4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78361A-46D2-4804-906C-05EF99B32285}">
      <dgm:prSet phldrT="[Текст]"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Кеңес төрағасы</a:t>
          </a:r>
          <a:endParaRPr lang="en-US" sz="2000" dirty="0" smtClean="0">
            <a:latin typeface="Arial" pitchFamily="34" charset="0"/>
            <a:cs typeface="Arial" pitchFamily="34" charset="0"/>
          </a:endParaRPr>
        </a:p>
        <a:p>
          <a:r>
            <a:rPr lang="ru-RU" sz="1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</a:t>
          </a:r>
          <a:endParaRPr lang="ru-RU" sz="18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6D4D8B-EF9E-411D-A084-E64A4F170AEF}" type="parTrans" cxnId="{6099A39D-1B39-4FAC-B73E-4BF7AD6BF92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A25685E-7CB0-4636-AC24-2BBDC581DDA7}" type="sibTrans" cxnId="{6099A39D-1B39-4FAC-B73E-4BF7AD6BF92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CA5DEE-98D3-4023-B0DC-9AE981229BDB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Кеңес атқарушы хатшысы</a:t>
          </a:r>
          <a:endParaRPr lang="kk-KZ" dirty="0" smtClean="0">
            <a:latin typeface="Arial" pitchFamily="34" charset="0"/>
            <a:cs typeface="Arial" pitchFamily="34" charset="0"/>
          </a:endParaRPr>
        </a:p>
        <a:p>
          <a:r>
            <a:rPr lang="kk-KZ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облыс</a:t>
          </a:r>
          <a:endParaRPr lang="ru-RU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55E4AB-5BB8-4A7F-90CF-A321E9F3A463}" type="parTrans" cxnId="{BA23F181-2A09-4F52-88C5-BD922773958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99C2E43-1D4C-4B47-A802-03A4BF6EF651}" type="sibTrans" cxnId="{BA23F181-2A09-4F52-88C5-BD922773958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22A044E-7C53-4B07-8BBF-341E49DE747A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Кеңес атқарушы хатшысы</a:t>
          </a:r>
        </a:p>
        <a:p>
          <a:r>
            <a:rPr lang="kk-KZ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аудан/қала</a:t>
          </a:r>
          <a:endParaRPr lang="ru-RU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4D77F44-558F-4182-BD03-9149A3939C18}" type="parTrans" cxnId="{BC0EE5B5-875E-4E0A-A192-AEBC64F26B9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202B3B8-172E-4E5F-B641-B57B0CEAC4A4}" type="sibTrans" cxnId="{BC0EE5B5-875E-4E0A-A192-AEBC64F26B9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1833A2-DA4D-454B-9B97-F30F6658E535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Кеңес атқарушы хатшысы</a:t>
          </a:r>
        </a:p>
        <a:p>
          <a:r>
            <a:rPr lang="kk-KZ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мектеп</a:t>
          </a:r>
          <a:endParaRPr lang="ru-RU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ABE7B5-AC7F-43BE-A9D4-D47CE7B737EC}" type="parTrans" cxnId="{77C2C103-FAD9-4821-A1E6-ED5A5240D23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C1C5643-81ED-41E5-965E-AEB3392D0203}" type="sibTrans" cxnId="{77C2C103-FAD9-4821-A1E6-ED5A5240D23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687301-90C1-4BC3-92CC-E963CB32D27C}" type="pres">
      <dgm:prSet presAssocID="{0F14D2F8-DFB6-4802-900C-9F4725871E4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7780771-2993-481C-8A07-E0246026C289}" type="pres">
      <dgm:prSet presAssocID="{0F14D2F8-DFB6-4802-900C-9F4725871E44}" presName="pyramid" presStyleLbl="node1" presStyleIdx="0" presStyleCnt="1" custLinFactNeighborY="-1613"/>
      <dgm:spPr/>
    </dgm:pt>
    <dgm:pt modelId="{CCD428E2-222D-4D0E-8375-1FD8A4985C31}" type="pres">
      <dgm:prSet presAssocID="{0F14D2F8-DFB6-4802-900C-9F4725871E44}" presName="theList" presStyleCnt="0"/>
      <dgm:spPr/>
    </dgm:pt>
    <dgm:pt modelId="{15A65C5C-A112-4783-A0DD-4372012B0F8A}" type="pres">
      <dgm:prSet presAssocID="{0778361A-46D2-4804-906C-05EF99B32285}" presName="aNode" presStyleLbl="fgAcc1" presStyleIdx="0" presStyleCnt="4" custLinFactY="-28712" custLinFactNeighborX="-497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5C879-953C-4911-8501-E9059A3B371A}" type="pres">
      <dgm:prSet presAssocID="{0778361A-46D2-4804-906C-05EF99B32285}" presName="aSpace" presStyleCnt="0"/>
      <dgm:spPr/>
    </dgm:pt>
    <dgm:pt modelId="{C23D7A7A-EB9F-4D8A-B30D-16FE6FBB7A9B}" type="pres">
      <dgm:prSet presAssocID="{BDCA5DEE-98D3-4023-B0DC-9AE981229BDB}" presName="aNode" presStyleLbl="fgAcc1" presStyleIdx="1" presStyleCnt="4" custScaleX="112531" custLinFactY="-29038" custLinFactNeighborX="1000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13DA6-200F-41FF-9EB2-DCC005C2B665}" type="pres">
      <dgm:prSet presAssocID="{BDCA5DEE-98D3-4023-B0DC-9AE981229BDB}" presName="aSpace" presStyleCnt="0"/>
      <dgm:spPr/>
    </dgm:pt>
    <dgm:pt modelId="{A8A78127-7330-4B4C-9ED4-514C12AB7CB0}" type="pres">
      <dgm:prSet presAssocID="{622A044E-7C53-4B07-8BBF-341E49DE747A}" presName="aNode" presStyleLbl="fgAcc1" presStyleIdx="2" presStyleCnt="4" custScaleX="112531" custLinFactY="-19786" custLinFactNeighborX="106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CAB-5F1F-49D5-9ED9-2B1BD15AE5C6}" type="pres">
      <dgm:prSet presAssocID="{622A044E-7C53-4B07-8BBF-341E49DE747A}" presName="aSpace" presStyleCnt="0"/>
      <dgm:spPr/>
    </dgm:pt>
    <dgm:pt modelId="{6DBA3565-7233-4F85-BB00-204E4769521A}" type="pres">
      <dgm:prSet presAssocID="{361833A2-DA4D-454B-9B97-F30F6658E535}" presName="aNode" presStyleLbl="fgAcc1" presStyleIdx="3" presStyleCnt="4" custScaleX="111548" custScaleY="92137" custLinFactY="-18867" custLinFactNeighborX="120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2181-2AC3-471F-A56D-6801354FD33D}" type="pres">
      <dgm:prSet presAssocID="{361833A2-DA4D-454B-9B97-F30F6658E535}" presName="aSpace" presStyleCnt="0"/>
      <dgm:spPr/>
    </dgm:pt>
  </dgm:ptLst>
  <dgm:cxnLst>
    <dgm:cxn modelId="{BA23F181-2A09-4F52-88C5-BD922773958F}" srcId="{0F14D2F8-DFB6-4802-900C-9F4725871E44}" destId="{BDCA5DEE-98D3-4023-B0DC-9AE981229BDB}" srcOrd="1" destOrd="0" parTransId="{DF55E4AB-5BB8-4A7F-90CF-A321E9F3A463}" sibTransId="{999C2E43-1D4C-4B47-A802-03A4BF6EF651}"/>
    <dgm:cxn modelId="{D23424F6-A491-49FF-8C38-EB6779A9214F}" type="presOf" srcId="{0F14D2F8-DFB6-4802-900C-9F4725871E44}" destId="{0E687301-90C1-4BC3-92CC-E963CB32D27C}" srcOrd="0" destOrd="0" presId="urn:microsoft.com/office/officeart/2005/8/layout/pyramid2"/>
    <dgm:cxn modelId="{398E507F-16BD-4F98-B0B2-321A08665756}" type="presOf" srcId="{361833A2-DA4D-454B-9B97-F30F6658E535}" destId="{6DBA3565-7233-4F85-BB00-204E4769521A}" srcOrd="0" destOrd="0" presId="urn:microsoft.com/office/officeart/2005/8/layout/pyramid2"/>
    <dgm:cxn modelId="{E94BD45E-BB98-405D-8F6C-63B9BF2DF94B}" type="presOf" srcId="{622A044E-7C53-4B07-8BBF-341E49DE747A}" destId="{A8A78127-7330-4B4C-9ED4-514C12AB7CB0}" srcOrd="0" destOrd="0" presId="urn:microsoft.com/office/officeart/2005/8/layout/pyramid2"/>
    <dgm:cxn modelId="{6099A39D-1B39-4FAC-B73E-4BF7AD6BF92C}" srcId="{0F14D2F8-DFB6-4802-900C-9F4725871E44}" destId="{0778361A-46D2-4804-906C-05EF99B32285}" srcOrd="0" destOrd="0" parTransId="{E06D4D8B-EF9E-411D-A084-E64A4F170AEF}" sibTransId="{CA25685E-7CB0-4636-AC24-2BBDC581DDA7}"/>
    <dgm:cxn modelId="{97C87E84-0732-493F-9B20-97DE8AC2CBF6}" type="presOf" srcId="{BDCA5DEE-98D3-4023-B0DC-9AE981229BDB}" destId="{C23D7A7A-EB9F-4D8A-B30D-16FE6FBB7A9B}" srcOrd="0" destOrd="0" presId="urn:microsoft.com/office/officeart/2005/8/layout/pyramid2"/>
    <dgm:cxn modelId="{62132762-0482-44C6-B689-FEDE0442C0CB}" type="presOf" srcId="{0778361A-46D2-4804-906C-05EF99B32285}" destId="{15A65C5C-A112-4783-A0DD-4372012B0F8A}" srcOrd="0" destOrd="0" presId="urn:microsoft.com/office/officeart/2005/8/layout/pyramid2"/>
    <dgm:cxn modelId="{77C2C103-FAD9-4821-A1E6-ED5A5240D237}" srcId="{0F14D2F8-DFB6-4802-900C-9F4725871E44}" destId="{361833A2-DA4D-454B-9B97-F30F6658E535}" srcOrd="3" destOrd="0" parTransId="{79ABE7B5-AC7F-43BE-A9D4-D47CE7B737EC}" sibTransId="{3C1C5643-81ED-41E5-965E-AEB3392D0203}"/>
    <dgm:cxn modelId="{BC0EE5B5-875E-4E0A-A192-AEBC64F26B9F}" srcId="{0F14D2F8-DFB6-4802-900C-9F4725871E44}" destId="{622A044E-7C53-4B07-8BBF-341E49DE747A}" srcOrd="2" destOrd="0" parTransId="{54D77F44-558F-4182-BD03-9149A3939C18}" sibTransId="{A202B3B8-172E-4E5F-B641-B57B0CEAC4A4}"/>
    <dgm:cxn modelId="{C8E4473E-FE1F-470C-A21D-E6E01F0B963C}" type="presParOf" srcId="{0E687301-90C1-4BC3-92CC-E963CB32D27C}" destId="{57780771-2993-481C-8A07-E0246026C289}" srcOrd="0" destOrd="0" presId="urn:microsoft.com/office/officeart/2005/8/layout/pyramid2"/>
    <dgm:cxn modelId="{6AC4C681-0EEE-4E4B-A94B-F7CB643763E1}" type="presParOf" srcId="{0E687301-90C1-4BC3-92CC-E963CB32D27C}" destId="{CCD428E2-222D-4D0E-8375-1FD8A4985C31}" srcOrd="1" destOrd="0" presId="urn:microsoft.com/office/officeart/2005/8/layout/pyramid2"/>
    <dgm:cxn modelId="{76D15973-FAE1-4216-9D50-96B272693121}" type="presParOf" srcId="{CCD428E2-222D-4D0E-8375-1FD8A4985C31}" destId="{15A65C5C-A112-4783-A0DD-4372012B0F8A}" srcOrd="0" destOrd="0" presId="urn:microsoft.com/office/officeart/2005/8/layout/pyramid2"/>
    <dgm:cxn modelId="{CC0591DB-E20C-4C08-BE14-55891105F193}" type="presParOf" srcId="{CCD428E2-222D-4D0E-8375-1FD8A4985C31}" destId="{2145C879-953C-4911-8501-E9059A3B371A}" srcOrd="1" destOrd="0" presId="urn:microsoft.com/office/officeart/2005/8/layout/pyramid2"/>
    <dgm:cxn modelId="{5A5A8147-1FAF-425C-A256-81A079DEC0E4}" type="presParOf" srcId="{CCD428E2-222D-4D0E-8375-1FD8A4985C31}" destId="{C23D7A7A-EB9F-4D8A-B30D-16FE6FBB7A9B}" srcOrd="2" destOrd="0" presId="urn:microsoft.com/office/officeart/2005/8/layout/pyramid2"/>
    <dgm:cxn modelId="{9B1F3DC8-EF70-42C4-960E-5157A097491D}" type="presParOf" srcId="{CCD428E2-222D-4D0E-8375-1FD8A4985C31}" destId="{EA313DA6-200F-41FF-9EB2-DCC005C2B665}" srcOrd="3" destOrd="0" presId="urn:microsoft.com/office/officeart/2005/8/layout/pyramid2"/>
    <dgm:cxn modelId="{E4235D85-96D4-4C5E-8697-57286CA874DB}" type="presParOf" srcId="{CCD428E2-222D-4D0E-8375-1FD8A4985C31}" destId="{A8A78127-7330-4B4C-9ED4-514C12AB7CB0}" srcOrd="4" destOrd="0" presId="urn:microsoft.com/office/officeart/2005/8/layout/pyramid2"/>
    <dgm:cxn modelId="{49A173A9-3B67-4347-B47A-266466FC7779}" type="presParOf" srcId="{CCD428E2-222D-4D0E-8375-1FD8A4985C31}" destId="{6FC8DCAB-5F1F-49D5-9ED9-2B1BD15AE5C6}" srcOrd="5" destOrd="0" presId="urn:microsoft.com/office/officeart/2005/8/layout/pyramid2"/>
    <dgm:cxn modelId="{6DDAE714-2478-4CCC-AAF9-9B6BA9BE442B}" type="presParOf" srcId="{CCD428E2-222D-4D0E-8375-1FD8A4985C31}" destId="{6DBA3565-7233-4F85-BB00-204E4769521A}" srcOrd="6" destOrd="0" presId="urn:microsoft.com/office/officeart/2005/8/layout/pyramid2"/>
    <dgm:cxn modelId="{6FC81271-0F52-41FE-BB6F-BEC3B83ABDED}" type="presParOf" srcId="{CCD428E2-222D-4D0E-8375-1FD8A4985C31}" destId="{EA342181-2AC3-471F-A56D-6801354FD33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80771-2993-481C-8A07-E0246026C289}">
      <dsp:nvSpPr>
        <dsp:cNvPr id="0" name=""/>
        <dsp:cNvSpPr/>
      </dsp:nvSpPr>
      <dsp:spPr>
        <a:xfrm>
          <a:off x="848404" y="0"/>
          <a:ext cx="3694545" cy="55721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65C5C-A112-4783-A0DD-4372012B0F8A}">
      <dsp:nvSpPr>
        <dsp:cNvPr id="0" name=""/>
        <dsp:cNvSpPr/>
      </dsp:nvSpPr>
      <dsp:spPr>
        <a:xfrm>
          <a:off x="1500209" y="142876"/>
          <a:ext cx="2401454" cy="100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Кеңес төрағасы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500209" y="142876"/>
        <a:ext cx="2401454" cy="1007778"/>
      </dsp:txXfrm>
    </dsp:sp>
    <dsp:sp modelId="{C23D7A7A-EB9F-4D8A-B30D-16FE6FBB7A9B}">
      <dsp:nvSpPr>
        <dsp:cNvPr id="0" name=""/>
        <dsp:cNvSpPr/>
      </dsp:nvSpPr>
      <dsp:spPr>
        <a:xfrm>
          <a:off x="2785503" y="1273341"/>
          <a:ext cx="2702380" cy="100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itchFamily="34" charset="0"/>
              <a:cs typeface="Arial" pitchFamily="34" charset="0"/>
            </a:rPr>
            <a:t>Кеңес атқарушы хатшысы</a:t>
          </a:r>
          <a:endParaRPr lang="kk-KZ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облыс</a:t>
          </a:r>
          <a:endParaRPr lang="ru-RU" sz="16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785503" y="1273341"/>
        <a:ext cx="2702380" cy="1007778"/>
      </dsp:txXfrm>
    </dsp:sp>
    <dsp:sp modelId="{A8A78127-7330-4B4C-9ED4-514C12AB7CB0}">
      <dsp:nvSpPr>
        <dsp:cNvPr id="0" name=""/>
        <dsp:cNvSpPr/>
      </dsp:nvSpPr>
      <dsp:spPr>
        <a:xfrm>
          <a:off x="2802121" y="2500331"/>
          <a:ext cx="2702380" cy="100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itchFamily="34" charset="0"/>
              <a:cs typeface="Arial" pitchFamily="34" charset="0"/>
            </a:rPr>
            <a:t>Кеңес атқарушы хатшысы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аудан/қала</a:t>
          </a:r>
          <a:endParaRPr lang="ru-RU" sz="16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802121" y="2500331"/>
        <a:ext cx="2702380" cy="1007778"/>
      </dsp:txXfrm>
    </dsp:sp>
    <dsp:sp modelId="{6DBA3565-7233-4F85-BB00-204E4769521A}">
      <dsp:nvSpPr>
        <dsp:cNvPr id="0" name=""/>
        <dsp:cNvSpPr/>
      </dsp:nvSpPr>
      <dsp:spPr>
        <a:xfrm>
          <a:off x="2846032" y="3643343"/>
          <a:ext cx="2678774" cy="9285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itchFamily="34" charset="0"/>
              <a:cs typeface="Arial" pitchFamily="34" charset="0"/>
            </a:rPr>
            <a:t>Кеңес атқарушы хатшысы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мектеп</a:t>
          </a:r>
          <a:endParaRPr lang="ru-RU" sz="16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846032" y="3643343"/>
        <a:ext cx="2678774" cy="92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FA3D5A-EE86-48CD-B15D-38EF89E19FBA}" type="datetimeFigureOut">
              <a:rPr lang="ru-RU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6BE006-18C7-4ED6-86D6-189C29CAE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0498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B5DEB3-D2F0-46FC-83B4-F600AC75ED81}" type="datetimeFigureOut">
              <a:rPr lang="ru-RU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B56BA4-B3C0-4172-8274-44BB6AF4F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5847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A7D8C6-1EC6-4B65-BADB-CEFDB48CB05B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88C469-5A7A-496A-977D-20A3B7CFD0C4}" type="slidenum">
              <a:rPr lang="ru-RU" smtClean="0"/>
              <a:pPr eaLnBrk="1" hangingPunct="1"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B6C4D-7E2F-48BC-A379-FFE1586AF257}" type="slidenum">
              <a:rPr lang="ru-RU" smtClean="0"/>
              <a:pPr eaLnBrk="1" hangingPunct="1"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50CA5E-30D1-4965-985C-A362650D8B38}" type="slidenum">
              <a:rPr lang="ru-RU" smtClean="0"/>
              <a:pPr eaLnBrk="1" hangingPunct="1"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1F12E4-5656-4702-ADE6-85E32DCCBF0F}" type="slidenum">
              <a:rPr lang="ru-RU" smtClean="0"/>
              <a:pPr eaLnBrk="1" hangingPunct="1"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3A30A-727D-41E9-8346-295185165831}" type="slidenum">
              <a:rPr lang="ru-RU" smtClean="0"/>
              <a:pPr eaLnBrk="1" hangingPunct="1"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02254-B339-498F-95B2-51404049A85E}" type="slidenum">
              <a:rPr lang="ru-RU" smtClean="0"/>
              <a:pPr eaLnBrk="1" hangingPunct="1"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0C4AD-4F1D-423E-80E1-8E159ECB780B}" type="slidenum">
              <a:rPr lang="ru-RU" smtClean="0"/>
              <a:pPr eaLnBrk="1" hangingPunct="1"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34998-6D7D-4ABD-9D10-A8AB621005BE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6F2F7-FAF1-4059-822B-7DAA59E5E153}" type="slidenum">
              <a:rPr lang="ru-RU" smtClean="0"/>
              <a:pPr eaLnBrk="1" hangingPunct="1"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7A5678-6719-45A1-9458-E447291DE194}" type="slidenum">
              <a:rPr lang="ru-RU" smtClean="0"/>
              <a:pPr eaLnBrk="1" hangingPunct="1"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40FACB-83B5-4808-B4E3-D7DD31941468}" type="slidenum">
              <a:rPr lang="ru-RU" smtClean="0"/>
              <a:pPr eaLnBrk="1" hangingPunct="1"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079C0B-5749-4079-B01E-B69D11F95359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DA9358-C0A6-41F5-8AEF-9EB2BFE730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2205A8-BAE9-436D-AD70-A840662C611E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DE0EAA-AED8-49C4-8022-F188DC0771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2D9AB0-9C82-4FA2-9D07-50FB58F3BF56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C0F24-D446-4670-872F-66C0EC5F1A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0AAFE2-BEEB-4EBE-B189-D697E49F42E8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10D7F0-E13D-4AAD-896C-8C5F9236F4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85F63C-981F-4F57-8B82-F4B84CD42266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5EBE34-C3BC-46B9-ADAD-80EF632037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8BC453-A0C3-4DA2-9523-C520AD37DF57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87679E-009E-43E6-828B-3973C4AE72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922B96-A35D-424F-9132-E677CB7EEAE0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7E654D-7665-4C8F-897D-CBA3803385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43B7BE-DC32-4A8B-BE19-EB6E10A3C732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57B89C-993D-4E5C-B095-D1EE1C9701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ED77DA-456D-4EE8-BE24-9091422C8A60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0975B4-63AC-44E1-9DA0-0DB5CB30FF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84C37C5-2D5A-4554-A257-5C1C598B5F46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C0F482-31A5-478F-9FF9-3400B1866C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7B58C3E-B8D9-435D-A3D5-ABC77C2E866B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E231D6-315F-4D30-90A5-9257CA4C88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70E693-2B45-4E2E-A66A-10EBBE7439A4}" type="datetime1">
              <a:rPr lang="ru-RU" smtClean="0"/>
              <a:pPr>
                <a:defRPr/>
              </a:pPr>
              <a:t>29.10.2016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61AA1D-A0ED-460A-83DF-501BDE9F90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640960" cy="32403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 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жасөспірімдердің біріңғай ұйымы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қоғамдық бірлестігі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6" descr="жас УЛ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2939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43313" y="1785938"/>
            <a:ext cx="2447925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sz="20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Дарындарды анықтау</a:t>
            </a:r>
            <a:endParaRPr lang="ru-RU" sz="2000" i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785813" y="1785938"/>
            <a:ext cx="2447925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sz="20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Балалардың  өзін-өзі  таныту</a:t>
            </a:r>
            <a:endParaRPr lang="ru-RU" sz="2000" i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6332538" y="1785938"/>
            <a:ext cx="24479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ru-RU" sz="2000" i="1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Дарындарды</a:t>
            </a:r>
            <a:r>
              <a:rPr lang="ru-RU" sz="20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өрлеу</a:t>
            </a:r>
            <a:endParaRPr lang="ru-RU" sz="2000" i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3286125"/>
            <a:ext cx="2935288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928938"/>
            <a:ext cx="2286000" cy="28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1547665" y="571500"/>
            <a:ext cx="5985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 dirty="0" err="1" smtClean="0">
                <a:solidFill>
                  <a:srgbClr val="2E1EFE"/>
                </a:solidFill>
                <a:latin typeface="Cambria" pitchFamily="18" charset="0"/>
                <a:cs typeface="Arial" charset="0"/>
              </a:rPr>
              <a:t>Шығармашылық </a:t>
            </a:r>
            <a:r>
              <a:rPr lang="ru-RU" sz="3600" b="1" i="1" dirty="0" smtClean="0">
                <a:solidFill>
                  <a:srgbClr val="2E1EFE"/>
                </a:solidFill>
                <a:latin typeface="Cambria" pitchFamily="18" charset="0"/>
                <a:cs typeface="Arial" charset="0"/>
              </a:rPr>
              <a:t>даму</a:t>
            </a:r>
            <a:endParaRPr lang="ru-RU" sz="3600" b="1" i="1" dirty="0">
              <a:solidFill>
                <a:srgbClr val="2E1EFE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928938"/>
            <a:ext cx="19764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 err="1" smtClean="0">
                <a:latin typeface="Cambria" pitchFamily="18" charset="0"/>
              </a:rPr>
              <a:t>Басқару жүйес</a:t>
            </a:r>
            <a:r>
              <a:rPr lang="en-US" sz="2800" i="1" dirty="0" err="1" smtClean="0">
                <a:latin typeface="Cambria" pitchFamily="18" charset="0"/>
              </a:rPr>
              <a:t>i</a:t>
            </a:r>
            <a:r>
              <a:rPr lang="ru-RU" sz="2800" i="1" dirty="0" err="1" smtClean="0">
                <a:latin typeface="Cambria" pitchFamily="18" charset="0"/>
              </a:rPr>
              <a:t>н</a:t>
            </a:r>
            <a:r>
              <a:rPr lang="en-US" sz="2800" i="1" dirty="0" err="1" smtClean="0">
                <a:latin typeface="Cambria" pitchFamily="18" charset="0"/>
              </a:rPr>
              <a:t>i</a:t>
            </a:r>
            <a:r>
              <a:rPr lang="ru-RU" sz="2800" i="1" dirty="0" err="1" smtClean="0">
                <a:latin typeface="Cambria" pitchFamily="18" charset="0"/>
              </a:rPr>
              <a:t>ң </a:t>
            </a:r>
            <a:r>
              <a:rPr lang="ru-RU" sz="2800" i="1" dirty="0" err="1" smtClean="0">
                <a:latin typeface="Cambria" pitchFamily="18" charset="0"/>
              </a:rPr>
              <a:t>құрылысы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14480" y="571480"/>
          <a:ext cx="6096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508" name="Группа 10"/>
          <p:cNvGrpSpPr>
            <a:grpSpLocks/>
          </p:cNvGrpSpPr>
          <p:nvPr/>
        </p:nvGrpSpPr>
        <p:grpSpPr bwMode="auto">
          <a:xfrm>
            <a:off x="4572000" y="5286375"/>
            <a:ext cx="2714625" cy="785813"/>
            <a:chOff x="2595600" y="2643280"/>
            <a:chExt cx="2878951" cy="78721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95600" y="2643280"/>
              <a:ext cx="2878951" cy="7872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667995" y="2719616"/>
              <a:ext cx="2801506" cy="710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5250" tIns="95250" rIns="95250" bIns="9525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сынып</a:t>
              </a: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179513" y="5357813"/>
            <a:ext cx="1249238" cy="64293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 smtClean="0"/>
              <a:t>Балалар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79512" y="4286250"/>
            <a:ext cx="1249238" cy="7143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 smtClean="0"/>
              <a:t>Балалар</a:t>
            </a:r>
            <a:endParaRPr lang="ru-RU" sz="1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214313" y="3143250"/>
            <a:ext cx="1214437" cy="7143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 smtClean="0"/>
              <a:t>Балалар</a:t>
            </a:r>
            <a:endParaRPr lang="ru-RU" sz="16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42875" y="2000250"/>
            <a:ext cx="1285875" cy="78581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 smtClean="0"/>
              <a:t>Балалар</a:t>
            </a:r>
            <a:endParaRPr lang="ru-RU" sz="1600" dirty="0"/>
          </a:p>
        </p:txBody>
      </p:sp>
      <p:sp>
        <p:nvSpPr>
          <p:cNvPr id="30" name="Стрелка влево 29"/>
          <p:cNvSpPr/>
          <p:nvPr/>
        </p:nvSpPr>
        <p:spPr>
          <a:xfrm>
            <a:off x="7429500" y="785813"/>
            <a:ext cx="1285875" cy="78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/>
              <a:t>Үлкендер</a:t>
            </a:r>
            <a:endParaRPr lang="ru-RU" sz="1400" dirty="0"/>
          </a:p>
        </p:txBody>
      </p:sp>
      <p:sp>
        <p:nvSpPr>
          <p:cNvPr id="31" name="Стрелка влево 30"/>
          <p:cNvSpPr/>
          <p:nvPr/>
        </p:nvSpPr>
        <p:spPr>
          <a:xfrm>
            <a:off x="7429500" y="3286125"/>
            <a:ext cx="1285875" cy="785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/>
              <a:t>Үлкендер</a:t>
            </a:r>
            <a:endParaRPr lang="ru-RU" sz="1400" dirty="0"/>
          </a:p>
        </p:txBody>
      </p:sp>
      <p:sp>
        <p:nvSpPr>
          <p:cNvPr id="32" name="Стрелка влево 31"/>
          <p:cNvSpPr/>
          <p:nvPr/>
        </p:nvSpPr>
        <p:spPr>
          <a:xfrm>
            <a:off x="7429500" y="2071688"/>
            <a:ext cx="1285875" cy="78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/>
              <a:t>Үлкендер</a:t>
            </a:r>
            <a:endParaRPr lang="ru-RU" sz="1400" dirty="0"/>
          </a:p>
        </p:txBody>
      </p:sp>
      <p:grpSp>
        <p:nvGrpSpPr>
          <p:cNvPr id="21517" name="Группа 16"/>
          <p:cNvGrpSpPr>
            <a:grpSpLocks/>
          </p:cNvGrpSpPr>
          <p:nvPr/>
        </p:nvGrpSpPr>
        <p:grpSpPr bwMode="auto">
          <a:xfrm>
            <a:off x="1500188" y="5286375"/>
            <a:ext cx="2786062" cy="776288"/>
            <a:chOff x="2626660" y="3660247"/>
            <a:chExt cx="3445564" cy="9903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26660" y="3660247"/>
              <a:ext cx="3445564" cy="9903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675741" y="3737208"/>
              <a:ext cx="3347401" cy="86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2200" dirty="0">
                  <a:latin typeface="Arial" pitchFamily="34" charset="0"/>
                  <a:cs typeface="Arial" pitchFamily="34" charset="0"/>
                </a:rPr>
                <a:t>Топ Ұланы</a:t>
              </a:r>
            </a:p>
          </p:txBody>
        </p:sp>
      </p:grpSp>
      <p:grpSp>
        <p:nvGrpSpPr>
          <p:cNvPr id="21518" name="Группа 24"/>
          <p:cNvGrpSpPr>
            <a:grpSpLocks/>
          </p:cNvGrpSpPr>
          <p:nvPr/>
        </p:nvGrpSpPr>
        <p:grpSpPr bwMode="auto">
          <a:xfrm>
            <a:off x="1500188" y="4214813"/>
            <a:ext cx="2786062" cy="928687"/>
            <a:chOff x="2626660" y="3569078"/>
            <a:chExt cx="6701669" cy="156221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626660" y="3569078"/>
              <a:ext cx="6701669" cy="156221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kk-KZ" dirty="0"/>
            </a:p>
            <a:p>
              <a:pPr>
                <a:defRPr/>
              </a:pPr>
              <a:r>
                <a:rPr lang="kk-KZ" dirty="0"/>
                <a:t>      </a:t>
              </a:r>
              <a:r>
                <a:rPr lang="kk-KZ" sz="2200" dirty="0">
                  <a:latin typeface="Arial" pitchFamily="34" charset="0"/>
                  <a:cs typeface="Arial" pitchFamily="34" charset="0"/>
                </a:rPr>
                <a:t>Мектеп Ұланы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2676301" y="3707941"/>
              <a:ext cx="3348927" cy="894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19" name="Группа 27"/>
          <p:cNvGrpSpPr>
            <a:grpSpLocks/>
          </p:cNvGrpSpPr>
          <p:nvPr/>
        </p:nvGrpSpPr>
        <p:grpSpPr bwMode="auto">
          <a:xfrm>
            <a:off x="1500188" y="3071813"/>
            <a:ext cx="2786062" cy="1000125"/>
            <a:chOff x="2626660" y="3660247"/>
            <a:chExt cx="3397220" cy="94201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626660" y="3660247"/>
              <a:ext cx="3397220" cy="92407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r>
                <a:rPr lang="kk-KZ" dirty="0"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kk-KZ" sz="2200" dirty="0">
                  <a:latin typeface="Arial" pitchFamily="34" charset="0"/>
                  <a:cs typeface="Arial" pitchFamily="34" charset="0"/>
                </a:rPr>
                <a:t>Аудан/Қала </a:t>
              </a:r>
            </a:p>
            <a:p>
              <a:pPr>
                <a:defRPr/>
              </a:pPr>
              <a:r>
                <a:rPr lang="kk-KZ" sz="2200" dirty="0">
                  <a:latin typeface="Arial" pitchFamily="34" charset="0"/>
                  <a:cs typeface="Arial" pitchFamily="34" charset="0"/>
                </a:rPr>
                <a:t>            Ұланы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Скругленный прямоугольник 4"/>
            <p:cNvSpPr/>
            <p:nvPr/>
          </p:nvSpPr>
          <p:spPr>
            <a:xfrm>
              <a:off x="2675053" y="3708096"/>
              <a:ext cx="3348827" cy="894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20" name="Группа 34"/>
          <p:cNvGrpSpPr>
            <a:grpSpLocks/>
          </p:cNvGrpSpPr>
          <p:nvPr/>
        </p:nvGrpSpPr>
        <p:grpSpPr bwMode="auto">
          <a:xfrm>
            <a:off x="1500188" y="1857375"/>
            <a:ext cx="2786062" cy="1000125"/>
            <a:chOff x="2626659" y="3436771"/>
            <a:chExt cx="3445565" cy="126046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26659" y="3436771"/>
              <a:ext cx="3445565" cy="12604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kk-KZ" sz="1050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kk-KZ" sz="2200" dirty="0">
                  <a:latin typeface="Arial" pitchFamily="34" charset="0"/>
                  <a:cs typeface="Arial" pitchFamily="34" charset="0"/>
                </a:rPr>
                <a:t>     Облыс Ұланы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Скругленный прямоугольник 4"/>
            <p:cNvSpPr/>
            <p:nvPr/>
          </p:nvSpPr>
          <p:spPr>
            <a:xfrm>
              <a:off x="2626659" y="3436771"/>
              <a:ext cx="3349365" cy="870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Стрелка влево 27"/>
          <p:cNvSpPr/>
          <p:nvPr/>
        </p:nvSpPr>
        <p:spPr>
          <a:xfrm>
            <a:off x="7452320" y="3284984"/>
            <a:ext cx="1285875" cy="785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/>
              <a:t>Үлкендер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/>
          <p:cNvSpPr>
            <a:spLocks noGrp="1"/>
          </p:cNvSpPr>
          <p:nvPr>
            <p:ph idx="1"/>
          </p:nvPr>
        </p:nvSpPr>
        <p:spPr>
          <a:xfrm>
            <a:off x="457200" y="1195388"/>
            <a:ext cx="8229600" cy="309086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Быть личностью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- это значит быть ответственным.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Не плыть по течению, а быть активным.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Быть профессионалом </a:t>
            </a:r>
            <a:r>
              <a:rPr lang="ru-RU" sz="2400" dirty="0" smtClean="0">
                <a:latin typeface="Arial" charset="0"/>
                <a:cs typeface="Arial" charset="0"/>
              </a:rPr>
              <a:t>- это значит выбрать дело жизни, которым вы действительно хотите заниматься…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Быть патриотом </a:t>
            </a:r>
            <a:r>
              <a:rPr lang="ru-RU" sz="2400" dirty="0" smtClean="0">
                <a:latin typeface="Arial" charset="0"/>
                <a:cs typeface="Arial" charset="0"/>
              </a:rPr>
              <a:t>- это значит искренне любить свою Родину.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Верить в себя и свой народ, служить обществу»</a:t>
            </a:r>
          </a:p>
          <a:p>
            <a:pPr algn="ctr">
              <a:buFont typeface="Wingdings 3" pitchFamily="18" charset="2"/>
              <a:buNone/>
              <a:defRPr/>
            </a:pPr>
            <a:endParaRPr lang="ru-RU" sz="1600" dirty="0" smtClean="0"/>
          </a:p>
          <a:p>
            <a:pPr algn="r">
              <a:buFont typeface="Wingdings 3" pitchFamily="18" charset="2"/>
              <a:buNone/>
              <a:defRPr/>
            </a:pPr>
            <a:r>
              <a:rPr lang="ru-RU" sz="2000" dirty="0" smtClean="0">
                <a:latin typeface="Arial" charset="0"/>
                <a:cs typeface="Arial" charset="0"/>
              </a:rPr>
              <a:t>Н.Назарбаев </a:t>
            </a:r>
          </a:p>
          <a:p>
            <a:pPr algn="r">
              <a:buFont typeface="Wingdings 3" pitchFamily="18" charset="2"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XIII </a:t>
            </a:r>
            <a:r>
              <a:rPr lang="ru-RU" sz="2000" dirty="0" smtClean="0">
                <a:latin typeface="Arial" charset="0"/>
                <a:cs typeface="Arial" charset="0"/>
              </a:rPr>
              <a:t>Съезд НДП «Нур Отан»</a:t>
            </a:r>
          </a:p>
          <a:p>
            <a:pPr algn="ctr">
              <a:buFont typeface="Wingdings 3" pitchFamily="18" charset="2"/>
              <a:buNone/>
              <a:defRPr/>
            </a:pPr>
            <a:endParaRPr lang="ru-RU" sz="2400" dirty="0" smtClean="0"/>
          </a:p>
          <a:p>
            <a:pPr>
              <a:defRPr/>
            </a:pPr>
            <a:endParaRPr lang="ru-RU" sz="2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94" y="1689637"/>
            <a:ext cx="4000496" cy="4739759"/>
          </a:xfr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…Надо развернуть работу среди юных казахстанцев. Надо объединить молодёжь страны, создать единое движение «Жас Ұлан».</a:t>
            </a:r>
            <a:br>
              <a:rPr lang="ru-RU" sz="18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Поручаю партии проработать также вопрос о создании новой системы детских организаций, назвав её, например, </a:t>
            </a:r>
            <a:br>
              <a:rPr lang="ru-RU" sz="18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«Жас Қыран»…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14400" y="928688"/>
            <a:ext cx="8229600" cy="7969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572264" y="4918108"/>
            <a:ext cx="1928826" cy="43971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Астана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11 февраля, 2011 г.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46200"/>
            <a:ext cx="3751263" cy="386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71472" y="60324"/>
            <a:ext cx="8229600" cy="79690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XIII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Съезд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Народно-Демократической партии «Нур Отан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»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71472" y="214290"/>
            <a:ext cx="8229600" cy="796908"/>
          </a:xfrm>
          <a:prstGeom prst="rect">
            <a:avLst/>
          </a:prstGeom>
        </p:spPr>
        <p:txBody>
          <a:bodyPr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Times New Roman" pitchFamily="18" charset="0"/>
              </a:rPr>
              <a:t>Создание РОО «Единая детско-юношеская организация «</a:t>
            </a:r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Times New Roman" pitchFamily="18" charset="0"/>
              </a:rPr>
              <a:t>Жас Ұлан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Times New Roman" pitchFamily="18" charset="0"/>
              </a:rPr>
              <a:t>»</a:t>
            </a: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900113" y="1412875"/>
            <a:ext cx="7643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b="1" dirty="0"/>
              <a:t>Во исполнение поручения, а также в год празднования 20-летия Независимости Республики Казахстан, 6 июля текущего года создалась Республиканское Общественное </a:t>
            </a:r>
            <a:r>
              <a:rPr lang="ru-RU" b="1" dirty="0" smtClean="0"/>
              <a:t>Объединение</a:t>
            </a:r>
            <a:r>
              <a:rPr lang="en-US" b="1" dirty="0" smtClean="0"/>
              <a:t> </a:t>
            </a:r>
            <a:r>
              <a:rPr lang="ru-RU" b="1" dirty="0" smtClean="0"/>
              <a:t>«</a:t>
            </a:r>
            <a:r>
              <a:rPr lang="ru-RU" b="1" dirty="0"/>
              <a:t>Единая детско-юношеская организация «Жас Ұлан»</a:t>
            </a:r>
          </a:p>
          <a:p>
            <a:pPr algn="just"/>
            <a:r>
              <a:rPr lang="ru-RU" b="1" dirty="0"/>
              <a:t>	Инициаторами РОО «Единая детско-юношеская организация «Жас Ұлан» стали представители МК «Жас Отан», молодежных и детских НПО, студенты «Назарбаев университета».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1481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21481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250" y="357188"/>
            <a:ext cx="7672388" cy="646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«Жас </a:t>
            </a:r>
            <a:r>
              <a:rPr lang="kk-KZ" b="1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Ұлан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» - система для формирования и развития 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«Казахстанцев будущего»</a:t>
            </a:r>
          </a:p>
        </p:txBody>
      </p:sp>
      <p:pic>
        <p:nvPicPr>
          <p:cNvPr id="13315" name="Picture 6" descr="C:\Documents and Settings\ayan\Мои документы\Мои рисунки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2275" y="13222288"/>
            <a:ext cx="103695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ayan\Мои документы\Мои рисунки\0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09657" y="2500306"/>
            <a:ext cx="3591433" cy="2394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98438" y="1620838"/>
            <a:ext cx="465931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b="1" i="1" dirty="0"/>
              <a:t>       </a:t>
            </a:r>
            <a:r>
              <a:rPr lang="ru-RU" sz="1600" b="1" i="1" dirty="0"/>
              <a:t>…«Казахстанец будущего»…  глаза должны гореть жаждой новых знаний… ум должен быть отточен для решения самых сложных задач…сердце должно пылать беззаветной любовью к Родине. Он должен быть здоровым, подтянутым и крепким…</a:t>
            </a:r>
            <a:r>
              <a:rPr lang="ru-RU" sz="1400" b="1" dirty="0"/>
              <a:t> </a:t>
            </a:r>
            <a:r>
              <a:rPr lang="ru-RU" sz="1600" b="1" i="1" dirty="0"/>
              <a:t>Помните, именно вы, молодежь независимого Казахстана, являетесь самым главным достоянием страны, и от вас зависит будущее нашей Родины – Республики Казахстан!</a:t>
            </a:r>
          </a:p>
          <a:p>
            <a:pPr algn="just" eaLnBrk="1" hangingPunct="1"/>
            <a:r>
              <a:rPr lang="ru-RU" sz="1400" b="1" i="1" dirty="0"/>
              <a:t>    </a:t>
            </a:r>
          </a:p>
          <a:p>
            <a:pPr algn="r" eaLnBrk="1" hangingPunct="1"/>
            <a:endParaRPr lang="ru-RU" sz="1400" b="1" i="1" dirty="0">
              <a:cs typeface="Arial" charset="0"/>
            </a:endParaRPr>
          </a:p>
          <a:p>
            <a:pPr algn="r"/>
            <a:r>
              <a:rPr lang="ru-RU" sz="1400" b="1" dirty="0">
                <a:cs typeface="Arial" charset="0"/>
              </a:rPr>
              <a:t>Выступление Президента</a:t>
            </a:r>
          </a:p>
          <a:p>
            <a:pPr algn="r"/>
            <a:r>
              <a:rPr lang="ru-RU" sz="1400" b="1" dirty="0">
                <a:cs typeface="Arial" charset="0"/>
              </a:rPr>
              <a:t>Н.А. Назарбаева  </a:t>
            </a:r>
          </a:p>
          <a:p>
            <a:pPr algn="r"/>
            <a:r>
              <a:rPr lang="ru-RU" sz="1400" b="1" dirty="0">
                <a:cs typeface="Arial" charset="0"/>
              </a:rPr>
              <a:t>на </a:t>
            </a:r>
            <a:r>
              <a:rPr lang="kk-KZ" sz="1400" b="1" dirty="0">
                <a:cs typeface="Arial" charset="0"/>
              </a:rPr>
              <a:t>І </a:t>
            </a:r>
            <a:r>
              <a:rPr lang="ru-RU" sz="1400" b="1" dirty="0">
                <a:cs typeface="Arial" charset="0"/>
              </a:rPr>
              <a:t>Съезде Молодежного крыла </a:t>
            </a:r>
          </a:p>
          <a:p>
            <a:pPr algn="r"/>
            <a:r>
              <a:rPr lang="ru-RU" sz="1400" b="1" dirty="0">
                <a:cs typeface="Arial" charset="0"/>
              </a:rPr>
              <a:t>«Жас Отан»</a:t>
            </a:r>
          </a:p>
          <a:p>
            <a:pPr algn="r"/>
            <a:r>
              <a:rPr lang="ru-RU" sz="1400" b="1" dirty="0">
                <a:cs typeface="Arial" charset="0"/>
              </a:rPr>
              <a:t>(Астана, 14 мая 2008 года)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71472" y="60324"/>
            <a:ext cx="8229600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u="sng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Тәрбиел</a:t>
            </a:r>
            <a:r>
              <a:rPr lang="en-US" sz="3200" b="1" i="1" u="sng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i</a:t>
            </a:r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 </a:t>
            </a:r>
            <a:r>
              <a:rPr lang="ru-RU" sz="3200" b="1" i="1" u="sng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процесін</a:t>
            </a:r>
            <a:r>
              <a:rPr lang="en-US" sz="3200" b="1" i="1" u="sng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i</a:t>
            </a:r>
            <a:r>
              <a:rPr lang="ru-RU" sz="3200" b="1" i="1" u="sng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ң басымдықтары</a:t>
            </a:r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3200" b="1" i="1" u="sng" dirty="0">
              <a:solidFill>
                <a:schemeClr val="accent6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i="1" dirty="0" smtClean="0">
                <a:latin typeface="Cambria" pitchFamily="18" charset="0"/>
              </a:rPr>
              <a:t>Негізгі мақсаты</a:t>
            </a:r>
            <a:endParaRPr lang="ru-RU" i="1" dirty="0" smtClean="0">
              <a:latin typeface="Cambria" pitchFamily="18" charset="0"/>
            </a:endParaRPr>
          </a:p>
          <a:p>
            <a:r>
              <a:rPr lang="kk-KZ" i="1" dirty="0" smtClean="0">
                <a:latin typeface="Cambria" pitchFamily="18" charset="0"/>
              </a:rPr>
              <a:t>	«Жас Ұлан» ұйымының негізгі мақсаты оқушылардың қоғамдық әлеуметтік, танымдық және шығармашылық қабілеттерін дамыту.</a:t>
            </a:r>
            <a:endParaRPr lang="ru-RU" i="1" dirty="0" smtClean="0">
              <a:latin typeface="Cambria" pitchFamily="18" charset="0"/>
            </a:endParaRPr>
          </a:p>
          <a:p>
            <a:endParaRPr lang="ru-RU" i="1" dirty="0" smtClean="0">
              <a:latin typeface="Cambria" pitchFamily="18" charset="0"/>
            </a:endParaRPr>
          </a:p>
          <a:p>
            <a:pPr>
              <a:buNone/>
            </a:pPr>
            <a:r>
              <a:rPr lang="kk-KZ" b="1" i="1" dirty="0" smtClean="0">
                <a:latin typeface="Cambria" pitchFamily="18" charset="0"/>
              </a:rPr>
              <a:t>Міндеттері:</a:t>
            </a:r>
            <a:endParaRPr lang="ru-RU" i="1" dirty="0" smtClean="0">
              <a:latin typeface="Cambria" pitchFamily="18" charset="0"/>
            </a:endParaRPr>
          </a:p>
          <a:p>
            <a:r>
              <a:rPr lang="kk-KZ" i="1" dirty="0" smtClean="0">
                <a:latin typeface="Cambria" pitchFamily="18" charset="0"/>
              </a:rPr>
              <a:t>-   мектеп оқушыларының әлеуметтік тәжірибелерін байыту және дамыту, әлеуметтік-танымдық бастамаларды жүзеге асыру;</a:t>
            </a:r>
            <a:endParaRPr lang="ru-RU" i="1" dirty="0" smtClean="0">
              <a:latin typeface="Cambria" pitchFamily="18" charset="0"/>
            </a:endParaRPr>
          </a:p>
          <a:p>
            <a:r>
              <a:rPr lang="kk-KZ" i="1" dirty="0" smtClean="0">
                <a:latin typeface="Cambria" pitchFamily="18" charset="0"/>
              </a:rPr>
              <a:t>- мектептің тәрбиелік әлеуетін жүзеге асыру. </a:t>
            </a:r>
            <a:endParaRPr lang="ru-RU" i="1" dirty="0" smtClean="0">
              <a:latin typeface="Cambri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3186113" cy="714375"/>
          </a:xfrm>
        </p:spPr>
        <p:txBody>
          <a:bodyPr rtlCol="0"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Логотип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472598" y="1406798"/>
            <a:ext cx="4099402" cy="54953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«Жас Қыра</a:t>
            </a:r>
            <a:r>
              <a:rPr lang="kk-KZ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6389" name="Picture 13" descr="жас КЫР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34559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4938199" y="1390607"/>
            <a:ext cx="3949014" cy="49494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«Жас </a:t>
            </a:r>
            <a:r>
              <a:rPr lang="kk-KZ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Ұлан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27146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/>
          </p:cNvSpPr>
          <p:nvPr/>
        </p:nvSpPr>
        <p:spPr bwMode="auto">
          <a:xfrm>
            <a:off x="571472" y="0"/>
            <a:ext cx="8229600" cy="114300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НЕГІЗГІ   БАҒЫТТАР: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2130830" y="928670"/>
            <a:ext cx="5177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     </a:t>
            </a:r>
            <a:r>
              <a:rPr lang="ru-RU" sz="32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Зияткерлік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 даму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7412" name="Группа 20"/>
          <p:cNvGrpSpPr>
            <a:grpSpLocks/>
          </p:cNvGrpSpPr>
          <p:nvPr/>
        </p:nvGrpSpPr>
        <p:grpSpPr bwMode="auto">
          <a:xfrm>
            <a:off x="549275" y="919163"/>
            <a:ext cx="8351838" cy="5010150"/>
            <a:chOff x="468313" y="908050"/>
            <a:chExt cx="8351837" cy="5010172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68313" y="1773241"/>
              <a:ext cx="2468563" cy="7334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Мектеп/аудандық конференциялары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Box 21"/>
            <p:cNvSpPr txBox="1">
              <a:spLocks noChangeArrowheads="1"/>
            </p:cNvSpPr>
            <p:nvPr/>
          </p:nvSpPr>
          <p:spPr bwMode="auto">
            <a:xfrm>
              <a:off x="3373438" y="1773241"/>
              <a:ext cx="2468563" cy="7334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Дебат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6291237" y="1761707"/>
              <a:ext cx="2470150" cy="7334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Олимпиадалар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0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850" y="2725738"/>
              <a:ext cx="1816100" cy="122713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15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69075" y="2725738"/>
              <a:ext cx="1816100" cy="124777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" name="TextBox 21"/>
            <p:cNvSpPr txBox="1">
              <a:spLocks noChangeArrowheads="1"/>
            </p:cNvSpPr>
            <p:nvPr/>
          </p:nvSpPr>
          <p:spPr bwMode="auto">
            <a:xfrm>
              <a:off x="2714626" y="4286265"/>
              <a:ext cx="3703637" cy="4397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Шеберлік</a:t>
              </a:r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сабағы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21"/>
            <p:cNvSpPr txBox="1">
              <a:spLocks noChangeArrowheads="1"/>
            </p:cNvSpPr>
            <p:nvPr/>
          </p:nvSpPr>
          <p:spPr bwMode="auto">
            <a:xfrm>
              <a:off x="539751" y="5184794"/>
              <a:ext cx="2470150" cy="7334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21"/>
            <p:cNvSpPr txBox="1">
              <a:spLocks noChangeArrowheads="1"/>
            </p:cNvSpPr>
            <p:nvPr/>
          </p:nvSpPr>
          <p:spPr bwMode="auto">
            <a:xfrm>
              <a:off x="3419476" y="5192731"/>
              <a:ext cx="2468562" cy="4397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r>
                <a:rPr lang="kk-KZ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Шешендік өнер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1587" y="5184794"/>
              <a:ext cx="2468563" cy="7334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40074"/>
            <a:lstStyle/>
            <a:p>
              <a:pPr algn="ctr" eaLnBrk="0" hangingPunct="0">
                <a:spcAft>
                  <a:spcPts val="1750"/>
                </a:spcAft>
                <a:defRPr/>
              </a:pPr>
              <a:r>
                <a:rPr lang="kk-KZ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Зияткерлік ойындарды өткізу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423" name="Соединительная линия уступом 32"/>
            <p:cNvCxnSpPr>
              <a:cxnSpLocks noChangeShapeType="1"/>
            </p:cNvCxnSpPr>
            <p:nvPr/>
          </p:nvCxnSpPr>
          <p:spPr bwMode="auto">
            <a:xfrm rot="10800000" flipV="1">
              <a:off x="1774825" y="4411663"/>
              <a:ext cx="931863" cy="647700"/>
            </a:xfrm>
            <a:prstGeom prst="bentConnector3">
              <a:avLst>
                <a:gd name="adj1" fmla="val 49917"/>
              </a:avLst>
            </a:prstGeom>
            <a:noFill/>
            <a:ln w="9525" algn="ctr">
              <a:solidFill>
                <a:srgbClr val="0099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Соединительная линия уступом 32"/>
            <p:cNvCxnSpPr>
              <a:cxnSpLocks noChangeShapeType="1"/>
            </p:cNvCxnSpPr>
            <p:nvPr/>
          </p:nvCxnSpPr>
          <p:spPr bwMode="auto">
            <a:xfrm>
              <a:off x="6423025" y="4411663"/>
              <a:ext cx="1162050" cy="6477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rgbClr val="0099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5" name="Line 20"/>
            <p:cNvSpPr>
              <a:spLocks noChangeShapeType="1"/>
            </p:cNvSpPr>
            <p:nvPr/>
          </p:nvSpPr>
          <p:spPr bwMode="auto">
            <a:xfrm>
              <a:off x="4606925" y="4705350"/>
              <a:ext cx="0" cy="4397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6" name="Line 21"/>
            <p:cNvSpPr>
              <a:spLocks noChangeShapeType="1"/>
            </p:cNvSpPr>
            <p:nvPr/>
          </p:nvSpPr>
          <p:spPr bwMode="auto">
            <a:xfrm>
              <a:off x="1703388" y="2505075"/>
              <a:ext cx="0" cy="220663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7" name="Line 23"/>
            <p:cNvSpPr>
              <a:spLocks noChangeShapeType="1"/>
            </p:cNvSpPr>
            <p:nvPr/>
          </p:nvSpPr>
          <p:spPr bwMode="auto">
            <a:xfrm>
              <a:off x="4535488" y="2505075"/>
              <a:ext cx="0" cy="220663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8" name="Line 24"/>
            <p:cNvSpPr>
              <a:spLocks noChangeShapeType="1"/>
            </p:cNvSpPr>
            <p:nvPr/>
          </p:nvSpPr>
          <p:spPr bwMode="auto">
            <a:xfrm>
              <a:off x="7440613" y="2505075"/>
              <a:ext cx="0" cy="220663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9" name="Text Box 23"/>
            <p:cNvSpPr txBox="1">
              <a:spLocks noChangeArrowheads="1"/>
            </p:cNvSpPr>
            <p:nvPr/>
          </p:nvSpPr>
          <p:spPr bwMode="auto">
            <a:xfrm>
              <a:off x="971550" y="908050"/>
              <a:ext cx="6985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kk-KZ"/>
            </a:p>
          </p:txBody>
        </p:sp>
        <p:pic>
          <p:nvPicPr>
            <p:cNvPr id="21524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8400" y="2708275"/>
              <a:ext cx="1800225" cy="122555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5229200"/>
            <a:ext cx="2016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Т</a:t>
            </a:r>
            <a:r>
              <a:rPr lang="ru-RU" sz="1400" dirty="0" err="1" smtClean="0"/>
              <a:t>ұсаукесерлерд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 err="1" smtClean="0"/>
              <a:t>үйрену </a:t>
            </a:r>
            <a:r>
              <a:rPr lang="ru-RU" sz="1400" dirty="0" err="1" smtClean="0"/>
              <a:t>және </a:t>
            </a:r>
            <a:r>
              <a:rPr lang="ru-RU" sz="1400" dirty="0" err="1" smtClean="0"/>
              <a:t>жасау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8125" y="1992313"/>
            <a:ext cx="2709863" cy="86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Спорттық топ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3117850" y="1992313"/>
            <a:ext cx="2709863" cy="86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Қолдау топтары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5997575" y="1992313"/>
            <a:ext cx="2709863" cy="86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Фан</a:t>
            </a:r>
            <a:r>
              <a:rPr lang="kk-K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клубтар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025" y="3471863"/>
            <a:ext cx="2495550" cy="17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1893145" y="642918"/>
            <a:ext cx="6036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 err="1" smtClean="0">
                <a:ln w="11430">
                  <a:solidFill>
                    <a:srgbClr val="00FF99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Спорттық   </a:t>
            </a:r>
            <a:r>
              <a:rPr lang="ru-RU" sz="3600" b="1" i="1" dirty="0" smtClean="0">
                <a:ln w="11430">
                  <a:solidFill>
                    <a:srgbClr val="00FF99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даму</a:t>
            </a:r>
            <a:endParaRPr lang="ru-RU" sz="3600" b="1" i="1" dirty="0">
              <a:ln w="11430">
                <a:solidFill>
                  <a:srgbClr val="00FF99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5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" y="3432175"/>
            <a:ext cx="2495550" cy="178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0" name="Picture 18" descr="15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313" y="3432175"/>
            <a:ext cx="2495550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Скачано с </a:t>
            </a:r>
            <a:r>
              <a:rPr lang="en-US" smtClean="0"/>
              <a:t>http://kids.barabir.com</a:t>
            </a:r>
            <a:endParaRPr lang="ru-RU" dirty="0"/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500034" y="35716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k-KZ" sz="3600" i="1" dirty="0" smtClean="0">
                <a:effectLst/>
                <a:latin typeface="Arial" pitchFamily="34" charset="0"/>
                <a:cs typeface="Arial" pitchFamily="34" charset="0"/>
              </a:rPr>
              <a:t>Қоғамдық  қызмет</a:t>
            </a:r>
            <a:endParaRPr lang="ru-RU" sz="3600" i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8625" y="2047875"/>
            <a:ext cx="2447925" cy="865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гражданского самосознания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3357563" y="2055813"/>
            <a:ext cx="2447925" cy="855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толерантности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6215063" y="2055813"/>
            <a:ext cx="2447925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40074"/>
          <a:lstStyle/>
          <a:p>
            <a:pPr algn="ctr" eaLnBrk="0" hangingPunct="0">
              <a:spcAft>
                <a:spcPts val="1750"/>
              </a:spcAft>
              <a:defRPr/>
            </a:pP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Шеф -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725" y="3487738"/>
            <a:ext cx="2649538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450" y="3487738"/>
            <a:ext cx="2649538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50" y="3489325"/>
            <a:ext cx="2646363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3799</TotalTime>
  <Words>371</Words>
  <Application>Microsoft Office PowerPoint</Application>
  <PresentationFormat>Экран (4:3)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   «Жас Ұлан  балалар мен жасөспірімдердің біріңғай ұйымы»  Республикалық қоғамдық бірлестігі </vt:lpstr>
      <vt:lpstr>…Надо развернуть работу среди юных казахстанцев. Надо объединить молодёжь страны, создать единое движение «Жас Ұлан». Поручаю партии проработать также вопрос о создании новой системы детских организаций, назвав её, например,  «Жас Қыран»…     </vt:lpstr>
      <vt:lpstr>Слайд 3</vt:lpstr>
      <vt:lpstr>Слайд 4</vt:lpstr>
      <vt:lpstr>Слайд 5</vt:lpstr>
      <vt:lpstr>Логотип</vt:lpstr>
      <vt:lpstr>Слайд 7</vt:lpstr>
      <vt:lpstr>Слайд 8</vt:lpstr>
      <vt:lpstr>Қоғамдық  қызмет</vt:lpstr>
      <vt:lpstr>Слайд 10</vt:lpstr>
      <vt:lpstr>Басқару жүйесiнiң құрылысы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Республиканское общественное объединение «Единая детско-юношеская организация Жас Ұлан» </dc:title>
  <dc:creator>KIDS.BARABIR.COM</dc:creator>
  <cp:lastModifiedBy>nabi tabildenov</cp:lastModifiedBy>
  <cp:revision>9</cp:revision>
  <dcterms:created xsi:type="dcterms:W3CDTF">2011-03-04T04:49:51Z</dcterms:created>
  <dcterms:modified xsi:type="dcterms:W3CDTF">2016-10-29T17:24:52Z</dcterms:modified>
</cp:coreProperties>
</file>